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EB8561-5151-4260-AE2B-B6E097F94DE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3F7C4FE-D96C-4717-9007-89D2183AD626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40CCD50-1A8E-4676-9EAA-0A679BFBEA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VqTwIeqkf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youtu.be/ZET9Q2RhONw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a8I78Ykzq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Romantic Era Poetry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Purpose, Themes, and Major Poets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4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0" y="2248347"/>
            <a:ext cx="5410200" cy="40762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According to Romantic era poets, technology was the reason why humankind wasn’t able to connect with nature anymore. Thus, humankind was separated from the Universal Mind (example: God) </a:t>
            </a:r>
          </a:p>
          <a:p>
            <a:r>
              <a:rPr lang="en-US" dirty="0" smtClean="0"/>
              <a:t>The Industrial Revolution was causing new social issues (cities, overpopulation, disease, harsh working conditions for men, women, and children)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The Dangers of Technology</a:t>
            </a:r>
            <a:endParaRPr lang="en-US" sz="4400" b="1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0" y="2101849"/>
            <a:ext cx="3131256" cy="399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4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William Blake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Samuel Taylor Coleridge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John Keats</a:t>
            </a:r>
          </a:p>
          <a:p>
            <a:r>
              <a:rPr lang="en-US" dirty="0" smtClean="0"/>
              <a:t>Percy Bysshe Shelley</a:t>
            </a:r>
          </a:p>
          <a:p>
            <a:r>
              <a:rPr lang="en-US" dirty="0" smtClean="0"/>
              <a:t>Lord Byron </a:t>
            </a:r>
          </a:p>
          <a:p>
            <a:r>
              <a:rPr lang="en-US" dirty="0" smtClean="0"/>
              <a:t>Mary Shelley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Major Poets/Writers of the Era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2362200"/>
            <a:ext cx="1447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962400" y="2986086"/>
            <a:ext cx="1295400" cy="442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95574"/>
            <a:ext cx="3181804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1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362199"/>
            <a:ext cx="8686800" cy="4228653"/>
          </a:xfrm>
        </p:spPr>
        <p:txBody>
          <a:bodyPr>
            <a:normAutofit/>
          </a:bodyPr>
          <a:lstStyle/>
          <a:p>
            <a:r>
              <a:rPr lang="en-US" dirty="0" smtClean="0"/>
              <a:t>Poet, painter, and engraver of the late 18</a:t>
            </a:r>
            <a:r>
              <a:rPr lang="en-US" baseline="30000" dirty="0" smtClean="0"/>
              <a:t>th</a:t>
            </a:r>
            <a:r>
              <a:rPr lang="en-US" dirty="0" smtClean="0"/>
              <a:t> century and early 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  <a:p>
            <a:r>
              <a:rPr lang="en-US" dirty="0" smtClean="0"/>
              <a:t>Radical, anti-authority figure</a:t>
            </a:r>
          </a:p>
          <a:p>
            <a:r>
              <a:rPr lang="en-US" dirty="0" smtClean="0"/>
              <a:t>Had visions of angels and heaven in his childhood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book = </a:t>
            </a:r>
            <a:r>
              <a:rPr lang="en-US" i="1" dirty="0" smtClean="0"/>
              <a:t>Poetical Sketches</a:t>
            </a:r>
            <a:r>
              <a:rPr lang="en-US" dirty="0" smtClean="0"/>
              <a:t>, published in 1783</a:t>
            </a:r>
          </a:p>
          <a:p>
            <a:r>
              <a:rPr lang="en-US" dirty="0" smtClean="0"/>
              <a:t>1789: Published </a:t>
            </a:r>
            <a:r>
              <a:rPr lang="en-US" i="1" dirty="0" smtClean="0"/>
              <a:t>Songs of Innocence </a:t>
            </a:r>
            <a:r>
              <a:rPr lang="en-US" dirty="0" smtClean="0"/>
              <a:t>(poetry) </a:t>
            </a:r>
          </a:p>
          <a:p>
            <a:r>
              <a:rPr lang="en-US" dirty="0" smtClean="0"/>
              <a:t>1794: Published </a:t>
            </a:r>
            <a:r>
              <a:rPr lang="en-US" i="1" dirty="0" smtClean="0"/>
              <a:t>Songs of Experience </a:t>
            </a:r>
            <a:r>
              <a:rPr lang="en-US" dirty="0" smtClean="0"/>
              <a:t>– companion to </a:t>
            </a:r>
            <a:r>
              <a:rPr lang="en-US" i="1" dirty="0" smtClean="0"/>
              <a:t>Songs of Innocence</a:t>
            </a:r>
            <a:r>
              <a:rPr lang="en-US" dirty="0" smtClean="0"/>
              <a:t> to show the duality (both sides) of human nature </a:t>
            </a:r>
          </a:p>
          <a:p>
            <a:r>
              <a:rPr lang="en-US" dirty="0" smtClean="0"/>
              <a:t>Most famous after his death in August 1827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Blake</a:t>
            </a:r>
            <a:endParaRPr lang="en-US" dirty="0"/>
          </a:p>
        </p:txBody>
      </p:sp>
      <p:pic>
        <p:nvPicPr>
          <p:cNvPr id="7170" name="Picture 2" descr="Image result for william b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360"/>
            <a:ext cx="1823618" cy="22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The Sick Rose </a:t>
            </a:r>
            <a:br>
              <a:rPr lang="en-US" b="1" i="1" dirty="0" smtClean="0"/>
            </a:br>
            <a:r>
              <a:rPr lang="en-US" sz="3200" dirty="0" smtClean="0"/>
              <a:t>By: William Blake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0324"/>
            <a:ext cx="4148138" cy="312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0032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416260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with your phone to watch the video, or click the link below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41334" y="5029200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https://youtu.be/8VqTwIeqkf8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9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words or phrases stuck out to you the most?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Based on the music and images, how would you describe the tone of the poem?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you had to guess about an overall theme of the poem, what would you say it is?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there any symbols in the poem? If so, what does this symbol represent?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Analysis of </a:t>
            </a:r>
            <a:r>
              <a:rPr lang="en-US" sz="4800" i="1" dirty="0" smtClean="0"/>
              <a:t>The Sick Rose</a:t>
            </a:r>
            <a:endParaRPr lang="en-US" sz="4800" i="1" dirty="0"/>
          </a:p>
        </p:txBody>
      </p:sp>
      <p:pic>
        <p:nvPicPr>
          <p:cNvPr id="9218" name="Picture 2" descr="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9400" y="51054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you’re stuck, scan the QR code to be directed to an analysis of the poem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230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Born into a middle class family in October 1772</a:t>
            </a:r>
          </a:p>
          <a:p>
            <a:r>
              <a:rPr lang="en-US" dirty="0" smtClean="0"/>
              <a:t>Youngest of 14 children</a:t>
            </a:r>
          </a:p>
          <a:p>
            <a:r>
              <a:rPr lang="en-US" dirty="0" smtClean="0"/>
              <a:t>Brilliant student who attended Cambridge College</a:t>
            </a:r>
          </a:p>
          <a:p>
            <a:r>
              <a:rPr lang="en-US" dirty="0" smtClean="0"/>
              <a:t>Left school twice to pursue drugs, sex, and revolution. Family brought him back to school both times </a:t>
            </a:r>
          </a:p>
          <a:p>
            <a:r>
              <a:rPr lang="en-US" dirty="0" smtClean="0"/>
              <a:t>Married Sara, a woman he didn’t love, because it was a part of his revolutionary plan, which fell through and he was trapped </a:t>
            </a:r>
          </a:p>
          <a:p>
            <a:r>
              <a:rPr lang="en-US" dirty="0" smtClean="0"/>
              <a:t>Became preacher and an opium addict </a:t>
            </a:r>
          </a:p>
          <a:p>
            <a:r>
              <a:rPr lang="en-US" dirty="0" smtClean="0"/>
              <a:t>Co-wrote </a:t>
            </a:r>
            <a:r>
              <a:rPr lang="en-US" i="1" dirty="0" smtClean="0"/>
              <a:t>Lyrical Ballads </a:t>
            </a:r>
            <a:r>
              <a:rPr lang="en-US" dirty="0" smtClean="0"/>
              <a:t>with William Wordsworth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7756263" cy="1054250"/>
          </a:xfrm>
        </p:spPr>
        <p:txBody>
          <a:bodyPr/>
          <a:lstStyle/>
          <a:p>
            <a:r>
              <a:rPr lang="en-US" sz="4800" b="1" dirty="0" smtClean="0"/>
              <a:t>Samuel Taylor Coleridge</a:t>
            </a:r>
            <a:endParaRPr lang="en-US" sz="4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"/>
            <a:ext cx="1238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83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4400" b="1" i="1" dirty="0" smtClean="0"/>
              <a:t>The Rime of the Ancient Mariner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By: Samuel Taylor Coleridge </a:t>
            </a:r>
            <a:endParaRPr lang="en-US" dirty="0"/>
          </a:p>
        </p:txBody>
      </p:sp>
      <p:pic>
        <p:nvPicPr>
          <p:cNvPr id="11266" name="Picture 2" descr="Image result for rime of the ancient mari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199"/>
            <a:ext cx="3086100" cy="40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19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4375" y="448577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with your phone to watch the video, or click the link below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1263" y="5257800"/>
            <a:ext cx="3849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https://youtu.be/ZET9Q2RhONw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66" y="5791200"/>
            <a:ext cx="2051324" cy="6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88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 did you hear?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 the rhyme scheme a smooth flow?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is it like the music we hear today?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Did you hear the beat? (This is called meter, measured in feet!)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Analysis of </a:t>
            </a:r>
            <a:r>
              <a:rPr lang="en-US" sz="4400" i="1" dirty="0" smtClean="0"/>
              <a:t>The Rime of the Ancient Mariner</a:t>
            </a:r>
            <a:endParaRPr lang="en-US" sz="4400" i="1" dirty="0"/>
          </a:p>
        </p:txBody>
      </p:sp>
      <p:pic>
        <p:nvPicPr>
          <p:cNvPr id="14338" name="Picture 2" descr="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29" y="4343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38445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you’re stuck, scan the QR code to be directed to an analysis of the poem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814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Considered the epitome of the young, beautiful, doomed poet</a:t>
            </a:r>
          </a:p>
          <a:p>
            <a:r>
              <a:rPr lang="en-US" dirty="0" smtClean="0"/>
              <a:t>Studied to be a surgeon, but walked away from it to focus on his poetry</a:t>
            </a:r>
          </a:p>
          <a:p>
            <a:r>
              <a:rPr lang="en-US" dirty="0" smtClean="0"/>
              <a:t>Met Fanny </a:t>
            </a:r>
            <a:r>
              <a:rPr lang="en-US" dirty="0" err="1" smtClean="0"/>
              <a:t>Brawne</a:t>
            </a:r>
            <a:r>
              <a:rPr lang="en-US" dirty="0" smtClean="0"/>
              <a:t> when he was 16 &amp; fell in love, but was too poor so had little chance of marrying her</a:t>
            </a:r>
          </a:p>
          <a:p>
            <a:r>
              <a:rPr lang="en-US" dirty="0" smtClean="0"/>
              <a:t>His time with Fanny was his most productive period of writing </a:t>
            </a:r>
          </a:p>
          <a:p>
            <a:r>
              <a:rPr lang="en-US" dirty="0" smtClean="0"/>
              <a:t>Death and a lack of being able to breathe were common themes in his poetry </a:t>
            </a:r>
          </a:p>
          <a:p>
            <a:r>
              <a:rPr lang="en-US" dirty="0" smtClean="0"/>
              <a:t>Died at 25 of tuberculosis </a:t>
            </a:r>
          </a:p>
          <a:p>
            <a:r>
              <a:rPr lang="en-US" dirty="0" smtClean="0"/>
              <a:t>Most famous poems: </a:t>
            </a:r>
            <a:r>
              <a:rPr lang="en-US" i="1" dirty="0" smtClean="0"/>
              <a:t>La Belle Dame Sans Merci, Ode to a Nighingale4, To Autumn, The Eve of St. Agnes 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67328"/>
            <a:ext cx="7756263" cy="1054250"/>
          </a:xfrm>
        </p:spPr>
        <p:txBody>
          <a:bodyPr/>
          <a:lstStyle/>
          <a:p>
            <a:r>
              <a:rPr lang="en-US" b="1" dirty="0" smtClean="0"/>
              <a:t>John Keats</a:t>
            </a:r>
            <a:endParaRPr lang="en-US" b="1" dirty="0"/>
          </a:p>
        </p:txBody>
      </p:sp>
      <p:pic>
        <p:nvPicPr>
          <p:cNvPr id="12290" name="Picture 2" descr="Image result for john kea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286000" cy="14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87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sz="3600" b="1" dirty="0" smtClean="0"/>
              <a:t>La Belle Dame Sans Merci</a:t>
            </a:r>
            <a:br>
              <a:rPr lang="en-US" sz="3600" b="1" dirty="0" smtClean="0"/>
            </a:br>
            <a:r>
              <a:rPr lang="en-US" sz="2400" dirty="0" smtClean="0"/>
              <a:t>(“The Beautiful Lady Without Mercy”)</a:t>
            </a:r>
            <a:br>
              <a:rPr lang="en-US" sz="2400" dirty="0" smtClean="0"/>
            </a:br>
            <a:r>
              <a:rPr lang="en-US" sz="2400" dirty="0" smtClean="0"/>
              <a:t>By: John Keats</a:t>
            </a:r>
            <a:endParaRPr lang="en-US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6590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QR C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0988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24375" y="4485774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 with your phone to watch the video, or click the link below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9600" y="5257800"/>
            <a:ext cx="35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https://youtu.be/Za8I78YkzqY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3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all about unabashed (not embarrassed or ashamed) emotion</a:t>
            </a:r>
          </a:p>
          <a:p>
            <a:r>
              <a:rPr lang="en-US" dirty="0" smtClean="0"/>
              <a:t>Poetry is best defined by William Blake as, </a:t>
            </a:r>
            <a:r>
              <a:rPr lang="en-US" dirty="0" smtClean="0">
                <a:solidFill>
                  <a:srgbClr val="FF0000"/>
                </a:solidFill>
              </a:rPr>
              <a:t>“spontaneous overflow of powerful feelings.”</a:t>
            </a:r>
          </a:p>
          <a:p>
            <a:r>
              <a:rPr lang="en-US" dirty="0" smtClean="0"/>
              <a:t>Nature could have a powerful and beneficial effect on the artist if he/she went and immersed (submerged) themselves in 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What is Romantic Era Poetry?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72757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characteristics of a “beautiful” woman? Is she, in fact, one who does not show mercy to men in love with her?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TRUE/FLASE: Death was a theme present in this ballad.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sz="4400" dirty="0" smtClean="0"/>
              <a:t>Analysis of </a:t>
            </a:r>
            <a:r>
              <a:rPr lang="en-US" sz="4400" i="1" dirty="0" smtClean="0"/>
              <a:t>La Belle Dame Sans Merci</a:t>
            </a:r>
            <a:endParaRPr lang="en-US" sz="4400" i="1" dirty="0"/>
          </a:p>
        </p:txBody>
      </p:sp>
      <p:pic>
        <p:nvPicPr>
          <p:cNvPr id="16386" name="Picture 2" descr="QR C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196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7400" y="4595366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If you’re stuck, scan the QR code to be directed to an analysis of the poem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5197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French Revolution </a:t>
            </a:r>
          </a:p>
          <a:p>
            <a:r>
              <a:rPr lang="en-US" dirty="0" smtClean="0"/>
              <a:t>The Industrial Revolution </a:t>
            </a:r>
          </a:p>
          <a:p>
            <a:r>
              <a:rPr lang="en-US" dirty="0" smtClean="0"/>
              <a:t>A Response to Neoclassic writing and thinking</a:t>
            </a:r>
          </a:p>
          <a:p>
            <a:pPr lvl="1"/>
            <a:r>
              <a:rPr lang="en-US" dirty="0" smtClean="0"/>
              <a:t>(see next slide for more in-depth info over this era) </a:t>
            </a:r>
          </a:p>
          <a:p>
            <a:r>
              <a:rPr lang="en-US" dirty="0" smtClean="0"/>
              <a:t>A Response to the politics and Laissez-Faire government of the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Romantic Era Historical/Cultural Influences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19185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the Enlightenment Period</a:t>
            </a:r>
          </a:p>
          <a:p>
            <a:r>
              <a:rPr lang="en-US" dirty="0" smtClean="0"/>
              <a:t>Natural passions aren’t good and can lead a person to corrupt their soul </a:t>
            </a:r>
          </a:p>
          <a:p>
            <a:r>
              <a:rPr lang="en-US" dirty="0" smtClean="0"/>
              <a:t>A person’s needs/desires must be subordinate (below) the needs of social order and traditions </a:t>
            </a:r>
          </a:p>
          <a:p>
            <a:r>
              <a:rPr lang="en-US" dirty="0" smtClean="0"/>
              <a:t>Man could find order in: religion, society, government, and literature (Christian Holy Bible)</a:t>
            </a:r>
          </a:p>
          <a:p>
            <a:r>
              <a:rPr lang="en-US" dirty="0" smtClean="0"/>
              <a:t>Art, music, architecture emulated Greco-Roman styles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Neoclassical Thinking Characteristics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4686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finition of t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924800" cy="61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8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Romantic Era Poetics &amp; Themes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211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existed beyond the physical world</a:t>
            </a:r>
          </a:p>
          <a:p>
            <a:r>
              <a:rPr lang="en-US" dirty="0" smtClean="0"/>
              <a:t>The Spirit world unleashed its power and inspiration to overthrow tyranny in government </a:t>
            </a:r>
          </a:p>
          <a:p>
            <a:r>
              <a:rPr lang="en-US" dirty="0" smtClean="0"/>
              <a:t>Unlike American Romantic poets who focused on horror, British Romantic poets focused on supernatural energy and beauty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Beauty of the Supernatural </a:t>
            </a:r>
            <a:endParaRPr lang="en-US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953000"/>
            <a:ext cx="152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61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Revolution in Europe brought to light the importance of the individual</a:t>
            </a:r>
          </a:p>
          <a:p>
            <a:r>
              <a:rPr lang="en-US" dirty="0"/>
              <a:t> </a:t>
            </a:r>
            <a:r>
              <a:rPr lang="en-US" dirty="0" smtClean="0"/>
              <a:t>Ordinary people now became the subject of poetry</a:t>
            </a:r>
          </a:p>
          <a:p>
            <a:r>
              <a:rPr lang="en-US" dirty="0" smtClean="0"/>
              <a:t>Free yourself from traditional forms and subjects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Championing of the Individual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19200"/>
            <a:ext cx="1647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277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86" y="2133600"/>
            <a:ext cx="6311153" cy="3877815"/>
          </a:xfrm>
        </p:spPr>
        <p:txBody>
          <a:bodyPr/>
          <a:lstStyle/>
          <a:p>
            <a:r>
              <a:rPr lang="en-US" dirty="0" smtClean="0"/>
              <a:t>Poet is only at home in Nature</a:t>
            </a:r>
          </a:p>
          <a:p>
            <a:r>
              <a:rPr lang="en-US" dirty="0" smtClean="0"/>
              <a:t>While in nature, the poet connected with the Universal Mind (their God)</a:t>
            </a:r>
          </a:p>
          <a:p>
            <a:r>
              <a:rPr lang="en-US" dirty="0" smtClean="0"/>
              <a:t>Used personification to convey the “one-ness” between man and nature. Meaning, giving human-like characteristics to inanimate (non-living) things/objects</a:t>
            </a:r>
          </a:p>
          <a:p>
            <a:r>
              <a:rPr lang="en-US" dirty="0" smtClean="0"/>
              <a:t>Nature became emotionally expressive, like a person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The Importance of Nature</a:t>
            </a:r>
            <a:endParaRPr lang="en-US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819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079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116</TotalTime>
  <Words>937</Words>
  <Application>Microsoft Office PowerPoint</Application>
  <PresentationFormat>On-screen Show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Hardcover</vt:lpstr>
      <vt:lpstr>Introduction to Romantic Era Poetry</vt:lpstr>
      <vt:lpstr>What is Romantic Era Poetry? </vt:lpstr>
      <vt:lpstr>Romantic Era Historical/Cultural Influences </vt:lpstr>
      <vt:lpstr>Neoclassical Thinking Characteristics</vt:lpstr>
      <vt:lpstr>PowerPoint Presentation</vt:lpstr>
      <vt:lpstr>Romantic Era Poetics &amp; Themes  </vt:lpstr>
      <vt:lpstr>Beauty of the Supernatural </vt:lpstr>
      <vt:lpstr>Championing of the Individual </vt:lpstr>
      <vt:lpstr>The Importance of Nature</vt:lpstr>
      <vt:lpstr>The Dangers of Technology</vt:lpstr>
      <vt:lpstr>Major Poets/Writers of the Era</vt:lpstr>
      <vt:lpstr>William Blake</vt:lpstr>
      <vt:lpstr>The Sick Rose  By: William Blake </vt:lpstr>
      <vt:lpstr>Analysis of The Sick Rose</vt:lpstr>
      <vt:lpstr>Samuel Taylor Coleridge</vt:lpstr>
      <vt:lpstr>The Rime of the Ancient Mariner By: Samuel Taylor Coleridge </vt:lpstr>
      <vt:lpstr>Analysis of The Rime of the Ancient Mariner</vt:lpstr>
      <vt:lpstr>John Keats</vt:lpstr>
      <vt:lpstr>La Belle Dame Sans Merci (“The Beautiful Lady Without Mercy”) By: John Keats</vt:lpstr>
      <vt:lpstr>Analysis of La Belle Dame Sans Merci</vt:lpstr>
    </vt:vector>
  </TitlesOfParts>
  <Company>Alief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Romantic Era Poetry</dc:title>
  <dc:creator>Guillory, Shakira L</dc:creator>
  <cp:lastModifiedBy>Guillory, Shakira L</cp:lastModifiedBy>
  <cp:revision>23</cp:revision>
  <dcterms:created xsi:type="dcterms:W3CDTF">2019-03-29T18:05:35Z</dcterms:created>
  <dcterms:modified xsi:type="dcterms:W3CDTF">2019-03-29T20:02:09Z</dcterms:modified>
</cp:coreProperties>
</file>