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77" r:id="rId6"/>
    <p:sldId id="278" r:id="rId7"/>
    <p:sldId id="283" r:id="rId8"/>
    <p:sldId id="288" r:id="rId9"/>
    <p:sldId id="284" r:id="rId10"/>
    <p:sldId id="285" r:id="rId11"/>
    <p:sldId id="286" r:id="rId12"/>
    <p:sldId id="287" r:id="rId13"/>
  </p:sldIdLst>
  <p:sldSz cx="12188825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88" d="100"/>
          <a:sy n="88" d="100"/>
        </p:scale>
        <p:origin x="494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en-US"/>
              <a:t>4/10/2017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en-US"/>
              <a:t>4/10/2017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6238" y="698500"/>
            <a:ext cx="62023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Group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en-US"/>
              <a:pPr/>
              <a:t>4/10/2017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7612" y="1295400"/>
            <a:ext cx="5853841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Jonathan Swift’s </a:t>
            </a:r>
            <a:br>
              <a:rPr lang="en-US" dirty="0" smtClean="0"/>
            </a:br>
            <a:r>
              <a:rPr lang="en-US" u="sng" dirty="0" smtClean="0"/>
              <a:t>A Modest Proposal</a:t>
            </a:r>
            <a:endParaRPr lang="en-US" u="sng" dirty="0"/>
          </a:p>
        </p:txBody>
      </p:sp>
      <p:pic>
        <p:nvPicPr>
          <p:cNvPr id="1026" name="Picture 2" descr="Image result for a modest proposa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762000"/>
            <a:ext cx="41148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Art &amp; Society Quote 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2" y="1803401"/>
            <a:ext cx="3378729" cy="29971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“And </a:t>
            </a:r>
            <a:r>
              <a:rPr lang="en-US" sz="2800" dirty="0"/>
              <a:t>unless it wants to break faith with its social function, art must show the world as changeable. And help to change it</a:t>
            </a:r>
            <a:r>
              <a:rPr lang="en-US" sz="2800" dirty="0" smtClean="0"/>
              <a:t>.”</a:t>
            </a:r>
            <a:endParaRPr lang="en-US" sz="2800" dirty="0"/>
          </a:p>
          <a:p>
            <a:r>
              <a:rPr lang="en-US" dirty="0"/>
              <a:t>—Ernst Fischer (1899–1972)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4" b="2771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8304212" y="5105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does this quote mean? Discuss in your groups.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Opening Others’ Eyes</a:t>
            </a:r>
            <a:endParaRPr lang="en-US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if you had good ideas for solving a terrible social problem, but no one would listen to you? </a:t>
            </a:r>
            <a:r>
              <a:rPr lang="en-US" sz="4000" dirty="0" smtClean="0"/>
              <a:t>What would you do to get people to listen to you? </a:t>
            </a:r>
          </a:p>
          <a:p>
            <a:r>
              <a:rPr lang="en-US" sz="4000" dirty="0" smtClean="0"/>
              <a:t>Make a list of at least 3 things you’d do to get people’s attention about the issue.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Social Issue Swift Brought Attention to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Jonathan Swift faced such a situation in the </a:t>
            </a:r>
            <a:r>
              <a:rPr lang="en-US" sz="2800" dirty="0" smtClean="0"/>
              <a:t>late 1720s</a:t>
            </a:r>
            <a:r>
              <a:rPr lang="en-US" sz="2800" dirty="0"/>
              <a:t>, when starvation was widespread in Ireland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Irish harvests </a:t>
            </a:r>
            <a:r>
              <a:rPr lang="en-US" sz="2800" dirty="0" smtClean="0"/>
              <a:t>(crops) had </a:t>
            </a:r>
            <a:r>
              <a:rPr lang="en-US" sz="2800" dirty="0"/>
              <a:t>been poor for years. </a:t>
            </a:r>
            <a:endParaRPr lang="en-US" sz="2800" dirty="0" smtClean="0"/>
          </a:p>
          <a:p>
            <a:r>
              <a:rPr lang="en-US" sz="2800" dirty="0" smtClean="0"/>
              <a:t>Farmers </a:t>
            </a:r>
            <a:r>
              <a:rPr lang="en-US" sz="2800" dirty="0"/>
              <a:t>couldn’t pay the rents demanded by their English landlords. </a:t>
            </a:r>
            <a:endParaRPr lang="en-US" sz="2800" dirty="0" smtClean="0"/>
          </a:p>
          <a:p>
            <a:r>
              <a:rPr lang="en-US" sz="2800" dirty="0" smtClean="0"/>
              <a:t>Beggars </a:t>
            </a:r>
            <a:r>
              <a:rPr lang="en-US" sz="2800" dirty="0"/>
              <a:t>and starving children filled the streets. </a:t>
            </a:r>
          </a:p>
          <a:p>
            <a:r>
              <a:rPr lang="en-US" sz="2800" dirty="0" smtClean="0"/>
              <a:t>England’s governmental policies </a:t>
            </a:r>
            <a:r>
              <a:rPr lang="en-US" sz="2800" dirty="0"/>
              <a:t>kept the Irish poor</a:t>
            </a:r>
          </a:p>
        </p:txBody>
      </p:sp>
    </p:spTree>
    <p:extLst>
      <p:ext uri="{BB962C8B-B14F-4D97-AF65-F5344CB8AC3E}">
        <p14:creationId xmlns:p14="http://schemas.microsoft.com/office/powerpoint/2010/main" val="132327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a modest proposa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381000"/>
            <a:ext cx="11125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3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Swift Responded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011" y="1803400"/>
            <a:ext cx="6932931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Appalled by the misery in Ireland, Jonathan Swift set out to make the English more responsive to their neighbors’ suffering. </a:t>
            </a:r>
            <a:endParaRPr lang="en-US" sz="3600" dirty="0" smtClean="0"/>
          </a:p>
          <a:p>
            <a:r>
              <a:rPr lang="en-US" sz="3600" dirty="0" smtClean="0"/>
              <a:t>Meaning</a:t>
            </a:r>
            <a:r>
              <a:rPr lang="en-US" sz="3600" dirty="0"/>
              <a:t>, he wanted the English to </a:t>
            </a:r>
            <a:r>
              <a:rPr lang="en-US" sz="3600" dirty="0" smtClean="0"/>
              <a:t>understand </a:t>
            </a:r>
            <a:r>
              <a:rPr lang="en-US" sz="3600" dirty="0"/>
              <a:t>what the Irish people were going through </a:t>
            </a:r>
          </a:p>
          <a:p>
            <a:r>
              <a:rPr lang="en-US" sz="3600" dirty="0" smtClean="0"/>
              <a:t>He </a:t>
            </a:r>
            <a:r>
              <a:rPr lang="en-US" sz="3600" dirty="0"/>
              <a:t>wrote a pamphlet—a shocking satire that offered an outrageous “solution” to the problem of famine. </a:t>
            </a:r>
          </a:p>
        </p:txBody>
      </p:sp>
      <p:pic>
        <p:nvPicPr>
          <p:cNvPr id="2050" name="Picture 2" descr="Image result for a modest proposa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18034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Literary Focus: Verbal Irony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712" y="4038600"/>
            <a:ext cx="5105400" cy="2082800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EXAMPLE: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overslept, forgot to feed the dog, and are coming down with a bad cold. Someone asks you how you’re doing, and you respond, “Just great. I wish every day could be just like this one.” You have just used verbal irony.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0012" y="1905000"/>
            <a:ext cx="9220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Verbal irony </a:t>
            </a:r>
            <a:r>
              <a:rPr lang="en-US" sz="3200" dirty="0"/>
              <a:t>occurs when a writer or speaker says one thing but really means something quite different—usually the exact opposite.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1" y="3886200"/>
            <a:ext cx="5408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Writers cannot depend on tone of voice to </a:t>
            </a:r>
            <a:r>
              <a:rPr lang="en-US" sz="3200" dirty="0" smtClean="0"/>
              <a:t>convey (show) sarcasm</a:t>
            </a:r>
            <a:r>
              <a:rPr lang="en-US" sz="3200" dirty="0"/>
              <a:t>, so they often use irony to make </a:t>
            </a:r>
            <a:r>
              <a:rPr lang="en-US" sz="3200" dirty="0" smtClean="0"/>
              <a:t>their point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Literary Focus: Verbal Irony (continued)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irony in Swift’s essay begins with the title: “A Modest Proposal.” </a:t>
            </a:r>
            <a:endParaRPr lang="en-US" sz="3600" dirty="0" smtClean="0"/>
          </a:p>
          <a:p>
            <a:r>
              <a:rPr lang="en-US" sz="3600" dirty="0" smtClean="0"/>
              <a:t>Here </a:t>
            </a:r>
            <a:r>
              <a:rPr lang="en-US" sz="3600" dirty="0"/>
              <a:t>the word </a:t>
            </a:r>
            <a:r>
              <a:rPr lang="en-US" sz="3600" i="1" dirty="0"/>
              <a:t>modest </a:t>
            </a:r>
            <a:r>
              <a:rPr lang="en-US" sz="3600" dirty="0"/>
              <a:t>means “not bold; limited in size, amount, or scope</a:t>
            </a:r>
            <a:r>
              <a:rPr lang="en-US" sz="3600" dirty="0" smtClean="0"/>
              <a:t>.”</a:t>
            </a:r>
          </a:p>
          <a:p>
            <a:r>
              <a:rPr lang="en-US" sz="3600" dirty="0" smtClean="0"/>
              <a:t>You’ll </a:t>
            </a:r>
            <a:r>
              <a:rPr lang="en-US" sz="3600" dirty="0"/>
              <a:t>find that Swift’s proposal is anything but modest. To the contrary, it is outrageous and extreme to the point of </a:t>
            </a:r>
            <a:r>
              <a:rPr lang="en-US" sz="3600" dirty="0" smtClean="0"/>
              <a:t>absurdity, or silliness.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609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Reading Skills: Recognizing Persuasive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“A Modest Proposal” is a classic example of persuasive writing used for the purpose of satire.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Watch </a:t>
            </a:r>
            <a:r>
              <a:rPr lang="en-US" sz="2800" dirty="0"/>
              <a:t>for these persuasive techniques: </a:t>
            </a:r>
            <a:endParaRPr lang="en-US" sz="2800" dirty="0" smtClean="0"/>
          </a:p>
          <a:p>
            <a:r>
              <a:rPr lang="en-US" sz="2800" b="1" dirty="0" smtClean="0"/>
              <a:t>Logical </a:t>
            </a:r>
            <a:r>
              <a:rPr lang="en-US" sz="2800" b="1" dirty="0"/>
              <a:t>appeals </a:t>
            </a:r>
            <a:r>
              <a:rPr lang="en-US" sz="2800" dirty="0"/>
              <a:t>use evidence such as facts or statistics to support a position. </a:t>
            </a:r>
            <a:endParaRPr lang="en-US" sz="2800" dirty="0" smtClean="0"/>
          </a:p>
          <a:p>
            <a:r>
              <a:rPr lang="en-US" sz="2800" b="1" dirty="0" smtClean="0"/>
              <a:t>Emotional </a:t>
            </a:r>
            <a:r>
              <a:rPr lang="en-US" sz="2800" b="1" dirty="0"/>
              <a:t>appeals </a:t>
            </a:r>
            <a:r>
              <a:rPr lang="en-US" sz="2800" dirty="0"/>
              <a:t>use words that arouse strong feelings. </a:t>
            </a:r>
            <a:endParaRPr lang="en-US" sz="2800" dirty="0" smtClean="0"/>
          </a:p>
          <a:p>
            <a:r>
              <a:rPr lang="en-US" sz="2800" b="1" dirty="0" smtClean="0"/>
              <a:t>Ethical </a:t>
            </a:r>
            <a:r>
              <a:rPr lang="en-US" sz="2800" b="1" dirty="0"/>
              <a:t>appeals </a:t>
            </a:r>
            <a:r>
              <a:rPr lang="en-US" sz="2800" dirty="0"/>
              <a:t>establish the writer’s sincerity and qualifications.</a:t>
            </a:r>
          </a:p>
        </p:txBody>
      </p:sp>
    </p:spTree>
    <p:extLst>
      <p:ext uri="{BB962C8B-B14F-4D97-AF65-F5344CB8AC3E}">
        <p14:creationId xmlns:p14="http://schemas.microsoft.com/office/powerpoint/2010/main" val="12016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059.potx" id="{C5FD5170-17AC-4815-968A-FDC1AAB6E99D}" vid="{74C691A5-1550-4555-B870-169F3443F41D}"/>
    </a:ext>
  </a:extLst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4873beb7-5857-4685-be1f-d57550cc96cc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book education presentation (widescreen)</Template>
  <TotalTime>107</TotalTime>
  <Words>464</Words>
  <Application>Microsoft Office PowerPoint</Application>
  <PresentationFormat>Custom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Constantia</vt:lpstr>
      <vt:lpstr>Books Classic 16x9</vt:lpstr>
      <vt:lpstr>Introduction to Jonathan Swift’s  A Modest Proposal</vt:lpstr>
      <vt:lpstr>Art &amp; Society Quote </vt:lpstr>
      <vt:lpstr>Opening Others’ Eyes</vt:lpstr>
      <vt:lpstr>The Social Issue Swift Brought Attention to </vt:lpstr>
      <vt:lpstr>PowerPoint Presentation</vt:lpstr>
      <vt:lpstr>Why Swift Responded</vt:lpstr>
      <vt:lpstr>Literary Focus: Verbal Irony </vt:lpstr>
      <vt:lpstr>Literary Focus: Verbal Irony (continued) </vt:lpstr>
      <vt:lpstr>Reading Skills: Recognizing Persuasive Techniques</vt:lpstr>
    </vt:vector>
  </TitlesOfParts>
  <Company>Fort Bend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Jonathan Swift’s  A Modest Proposal</dc:title>
  <dc:creator>Guillory, Shakira</dc:creator>
  <cp:lastModifiedBy>Guillory, Shakira</cp:lastModifiedBy>
  <cp:revision>11</cp:revision>
  <cp:lastPrinted>2017-04-10T15:11:15Z</cp:lastPrinted>
  <dcterms:created xsi:type="dcterms:W3CDTF">2016-11-13T23:36:12Z</dcterms:created>
  <dcterms:modified xsi:type="dcterms:W3CDTF">2017-04-10T15:46:12Z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